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58" r:id="rId4"/>
    <p:sldId id="266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6B9D-8FFF-CECB-F96B-C0F2793B6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4A3592-0341-BB68-79DA-AD67981DC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1370D-D256-09A4-37FB-815FD627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F3D57-6AF0-65C9-41BE-EE62DF585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012C9-E209-1DFD-22FA-AE4DBF63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172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A9B1B-3E90-D43C-CCE4-B3456368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D2403-6A74-51EA-15AB-16F243EFD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1D82-A4DC-8C81-B124-4FD34D95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DA407-A421-347A-778D-9EE4DF12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33BEB-ADA6-3CB4-01D0-18F0F76D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376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893C2-FA3D-1B7E-6417-953514D4BA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1B1A61-1DCF-5051-81A5-82ECFBCF5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03B93-CD11-E799-7567-AF8F2FD6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F5322-1284-A782-1D89-D2C7F21F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42148-FC96-F3D6-42B0-4A452A90E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3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EBC0B-3C94-9320-BDF2-55D0893D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9E68C-DB57-6ED1-B171-512DFB43D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12C9B-920B-6893-3980-82C2BD7D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023B7-794C-AAFC-82A0-5286535CA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9516-4558-AED9-184A-01AB6F12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77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C8620-3D4D-4FAC-426F-392A1FE2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7E505-B985-9B4E-6B25-0AC452117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80FF-A1AD-E3B7-30D0-16C93AEB3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66E87-0FCF-2E5B-BAB9-98A85B67D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B4CF1-346F-FC6F-5F94-0FC3A60FA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09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5050-8D25-2CFE-04DC-8991186D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A7541-26B6-3C0D-FFF8-E07B00F43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88501-079B-F32F-2F5C-F6BD5A3FA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504D8-10F4-FAB0-8A12-0BD97E382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65C4A-B65B-6827-9FD6-5A42872F5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EA10A-A2F5-8F67-CD0A-41728CE27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66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0DD07-479D-0CE2-81EC-C607E3286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8B8E-8594-22C3-D1D6-CFCE97713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3DB955-426A-D105-A6A6-FD98D8F9B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AA4C7-1226-2B77-2FA1-E54CAAD9B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A088B-F864-8848-305D-0D6B4BB50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F84FA6-350F-E8B8-89F6-B6E2764B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81BDD5-5110-FD68-07D7-854CABA2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F82382-C812-119B-E746-7FB813CD8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001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A569-1024-674F-B103-B99428C05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9FA2DC-C906-C838-CCE7-3CFF7AAB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599D1-85FA-6D78-F5D6-1F6F7C03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357A1-897C-2F75-2100-D5A3E8E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97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EA331D-518C-366B-C34D-1BDC5BB2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7CE40C-1CAC-BEB2-C7EE-65CBAFF83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274E9-2642-358E-BBF2-CF1AE4B2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730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720FA-577E-DF8C-C26D-4359DC842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1AFE-312C-8146-A3D7-3A20B26DD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EC308-EF73-2705-64C7-89518DB3C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F1780-850C-D6ED-B149-6D95928F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AFB13-5C64-FF95-78C9-24339ED9A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EE503-D1BB-6F18-9C91-0B2FD63C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61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7C7B-9731-8F38-5C3D-2454BC49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437B9-FEE7-9310-AF06-FC876634E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E2086-635D-2328-0119-B1DA90FD0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D7457-0C54-84F7-62EA-02D611D85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B4818-63A9-C396-B199-492A43793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A2795-AE32-FFA7-4A4E-D5116F85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708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055A03-A08C-21CB-4887-A2DA8643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A565C-93AA-1B74-446D-F10CE475F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CB3FD-8819-AB4A-134F-2D0368766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5A925-4A6B-4C49-9359-1E9476D57957}" type="datetimeFigureOut">
              <a:rPr lang="zh-CN" altLang="en-US" smtClean="0"/>
              <a:t>2022/7/1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341B-81E3-9354-2D6E-228C83D4A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5BD8B-4310-6D73-6D24-514E310DF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C5DD0-01C1-4789-95F0-FF79E6465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36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2949A0-139A-D2BE-E0AE-13E954485AF2}"/>
              </a:ext>
            </a:extLst>
          </p:cNvPr>
          <p:cNvSpPr txBox="1"/>
          <p:nvPr/>
        </p:nvSpPr>
        <p:spPr>
          <a:xfrm>
            <a:off x="689994" y="2551837"/>
            <a:ext cx="80765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Bahnschrift SemiBold" panose="020B0502040204020203" pitchFamily="34" charset="0"/>
              </a:rPr>
              <a:t>A Bayesian observer model constrained by efficient coding can explain ‘anti-Bayesian’ percepts</a:t>
            </a:r>
            <a:endParaRPr lang="zh-CN" altLang="en-US" sz="3600" dirty="0">
              <a:latin typeface="Bahnschrift SemiBol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1E2EE-5105-2281-DA2B-B25070496389}"/>
              </a:ext>
            </a:extLst>
          </p:cNvPr>
          <p:cNvSpPr txBox="1"/>
          <p:nvPr/>
        </p:nvSpPr>
        <p:spPr>
          <a:xfrm>
            <a:off x="689994" y="4437668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Xue-Xin Wei &amp; Alan A Stocker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CB8F22-5F65-9DA9-C41E-813F19F2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4510" y="117446"/>
            <a:ext cx="2127920" cy="4473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9BBD10-D97E-65DA-DC73-FF939D747D76}"/>
              </a:ext>
            </a:extLst>
          </p:cNvPr>
          <p:cNvSpPr txBox="1"/>
          <p:nvPr/>
        </p:nvSpPr>
        <p:spPr>
          <a:xfrm>
            <a:off x="10214907" y="6432777"/>
            <a:ext cx="1887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Speaker: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Yingjie Huang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5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ACE62-D31A-2BB8-0020-6A156E0CE7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406" r="26514" b="5118"/>
          <a:stretch/>
        </p:blipFill>
        <p:spPr>
          <a:xfrm>
            <a:off x="1616279" y="2865219"/>
            <a:ext cx="8959442" cy="1800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397D6-7076-A36A-AEB6-6AFF2F22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" b="59053"/>
          <a:stretch/>
        </p:blipFill>
        <p:spPr>
          <a:xfrm>
            <a:off x="67112" y="1206449"/>
            <a:ext cx="12124888" cy="155254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3A1953-66AA-E459-7FE3-BFBB8FCD271D}"/>
              </a:ext>
            </a:extLst>
          </p:cNvPr>
          <p:cNvGrpSpPr/>
          <p:nvPr/>
        </p:nvGrpSpPr>
        <p:grpSpPr>
          <a:xfrm>
            <a:off x="1468412" y="4771567"/>
            <a:ext cx="9255176" cy="1994154"/>
            <a:chOff x="1816195" y="4628236"/>
            <a:chExt cx="9255176" cy="19941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86987D-31FD-0090-DB37-5666A0A3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16195" y="4628236"/>
              <a:ext cx="6093248" cy="19941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CC8AB7-959C-D81B-91D3-49D255F22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988" t="47407" b="287"/>
            <a:stretch/>
          </p:blipFill>
          <p:spPr>
            <a:xfrm>
              <a:off x="8021972" y="4639112"/>
              <a:ext cx="3049399" cy="198327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B0AE8-F8EB-89E5-45D4-5B2526BB4D89}"/>
              </a:ext>
            </a:extLst>
          </p:cNvPr>
          <p:cNvSpPr txBox="1"/>
          <p:nvPr/>
        </p:nvSpPr>
        <p:spPr>
          <a:xfrm>
            <a:off x="654341" y="402672"/>
            <a:ext cx="399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Physiological Instantiation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377A37-B94D-A67F-7577-89A3FF130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58" t="36840" r="10477" b="21163"/>
          <a:stretch/>
        </p:blipFill>
        <p:spPr>
          <a:xfrm>
            <a:off x="654341" y="1699936"/>
            <a:ext cx="2775318" cy="34581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9B893-0FEA-271C-1C16-AA54C11CFBCF}"/>
              </a:ext>
            </a:extLst>
          </p:cNvPr>
          <p:cNvSpPr txBox="1"/>
          <p:nvPr/>
        </p:nvSpPr>
        <p:spPr>
          <a:xfrm>
            <a:off x="654341" y="402672"/>
            <a:ext cx="323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Anti-Bayesian Effect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409F14-51BF-F53C-272A-BEB3CBC8CC8B}"/>
              </a:ext>
            </a:extLst>
          </p:cNvPr>
          <p:cNvSpPr txBox="1"/>
          <p:nvPr/>
        </p:nvSpPr>
        <p:spPr>
          <a:xfrm>
            <a:off x="4230148" y="1740526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perceptual bias is repulsive and grows with increasing sensory noise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51573E-F299-2474-0838-FADA13BBC7BB}"/>
              </a:ext>
            </a:extLst>
          </p:cNvPr>
          <p:cNvSpPr txBox="1"/>
          <p:nvPr/>
        </p:nvSpPr>
        <p:spPr>
          <a:xfrm>
            <a:off x="4230148" y="2612981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stimulus noise reduces the repulsive bias, eventually leading to attractive biases for large noise levels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F7E449-136E-AC76-B852-46C9942CE853}"/>
              </a:ext>
            </a:extLst>
          </p:cNvPr>
          <p:cNvSpPr txBox="1"/>
          <p:nvPr/>
        </p:nvSpPr>
        <p:spPr>
          <a:xfrm>
            <a:off x="4230148" y="3716052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black curve illustrates the expected biases for a Bayesian observer model that a priori assumes a symmetric 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861765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E91C15-BDA7-C6F5-CCCC-A5E301705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86" t="27204" r="16294" b="21789"/>
          <a:stretch/>
        </p:blipFill>
        <p:spPr>
          <a:xfrm>
            <a:off x="122527" y="1554173"/>
            <a:ext cx="5460021" cy="37496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B4D4A5-DE35-4295-2068-F7B5DB6475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2" t="33199" r="50240" b="61343"/>
          <a:stretch/>
        </p:blipFill>
        <p:spPr>
          <a:xfrm>
            <a:off x="5768698" y="1554173"/>
            <a:ext cx="6423302" cy="839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5C099-6EFE-0106-B25C-6911293E7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61" t="48874" r="50240" b="44967"/>
          <a:stretch/>
        </p:blipFill>
        <p:spPr>
          <a:xfrm>
            <a:off x="5649271" y="2733994"/>
            <a:ext cx="6484006" cy="914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C8D57-4203-C411-7A81-1DE8EA4D7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3" t="30514" r="41405" b="63669"/>
          <a:stretch/>
        </p:blipFill>
        <p:spPr>
          <a:xfrm>
            <a:off x="6609452" y="3988837"/>
            <a:ext cx="5353267" cy="613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43C8E-E870-BF2F-528B-9E6FAF3B3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3" t="47857" r="41405" b="48071"/>
          <a:stretch/>
        </p:blipFill>
        <p:spPr>
          <a:xfrm>
            <a:off x="6609451" y="4942972"/>
            <a:ext cx="5353267" cy="429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6F9D0B-60CF-E88B-D429-517547E9C392}"/>
              </a:ext>
            </a:extLst>
          </p:cNvPr>
          <p:cNvSpPr txBox="1"/>
          <p:nvPr/>
        </p:nvSpPr>
        <p:spPr>
          <a:xfrm>
            <a:off x="654341" y="402672"/>
            <a:ext cx="323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 (</a:t>
            </a:r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)coding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55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163CD0-8CD5-E38F-87F6-8794C9429622}"/>
              </a:ext>
            </a:extLst>
          </p:cNvPr>
          <p:cNvSpPr txBox="1"/>
          <p:nvPr/>
        </p:nvSpPr>
        <p:spPr>
          <a:xfrm>
            <a:off x="654341" y="402672"/>
            <a:ext cx="3238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Mutual information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69943-49D2-75E8-A7B8-331185A54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1" t="48874" r="59279" b="44967"/>
          <a:stretch/>
        </p:blipFill>
        <p:spPr>
          <a:xfrm>
            <a:off x="654341" y="4067843"/>
            <a:ext cx="4337109" cy="9143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EA3A8-36BF-63B2-557B-F37C34310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1" y="1787772"/>
            <a:ext cx="5838738" cy="749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FEED89-55B8-FBE3-6BB9-A898874F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41" y="2916697"/>
            <a:ext cx="5086350" cy="771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F1C04-056E-D4A4-45FC-DF7DC144E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41" y="5455641"/>
            <a:ext cx="80962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1D6C9-2956-6E70-A80F-1BFD829D6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32" t="32304" r="33925" b="42193"/>
          <a:stretch/>
        </p:blipFill>
        <p:spPr>
          <a:xfrm>
            <a:off x="654341" y="1122606"/>
            <a:ext cx="2457974" cy="25370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35C2F-2550-A1E9-5D74-1FA14BAE6502}"/>
              </a:ext>
            </a:extLst>
          </p:cNvPr>
          <p:cNvSpPr txBox="1"/>
          <p:nvPr/>
        </p:nvSpPr>
        <p:spPr>
          <a:xfrm>
            <a:off x="654341" y="402672"/>
            <a:ext cx="391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Observer Model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AB5A5-C313-EB89-8720-F31F5DF049CC}"/>
              </a:ext>
            </a:extLst>
          </p:cNvPr>
          <p:cNvSpPr txBox="1"/>
          <p:nvPr/>
        </p:nvSpPr>
        <p:spPr>
          <a:xfrm>
            <a:off x="4708321" y="1753028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standard Bayesian observer model that a priori assumes a symmetric likelihood function typically predicts perceptual biases toward the peak of the prior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E52758-8656-BBB1-7618-9168D7ADC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55" t="32304" r="16480" b="42193"/>
          <a:stretch/>
        </p:blipFill>
        <p:spPr>
          <a:xfrm>
            <a:off x="654341" y="3856371"/>
            <a:ext cx="2461495" cy="2326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F9F05-68FD-9143-0658-059E3FF6E0D9}"/>
              </a:ext>
            </a:extLst>
          </p:cNvPr>
          <p:cNvSpPr txBox="1"/>
          <p:nvPr/>
        </p:nvSpPr>
        <p:spPr>
          <a:xfrm>
            <a:off x="4708321" y="3853806"/>
            <a:ext cx="60946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Bayesian observer model, efficient encoding promotes a nonlinear mapping between stimulus and sensory representation. Assuming that the sensory representation is affected by internal noise, the resulting likelihood function is asymmetric for any non-uniform prior distribution, with a long tail pointing away from the prior peak.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 estimate can be biased away from the prior peak</a:t>
            </a:r>
          </a:p>
        </p:txBody>
      </p:sp>
    </p:spTree>
    <p:extLst>
      <p:ext uri="{BB962C8B-B14F-4D97-AF65-F5344CB8AC3E}">
        <p14:creationId xmlns:p14="http://schemas.microsoft.com/office/powerpoint/2010/main" val="414052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31528A-8B6A-0D31-2F01-4AE26F669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26" t="30246" r="10477" b="21163"/>
          <a:stretch/>
        </p:blipFill>
        <p:spPr>
          <a:xfrm>
            <a:off x="1493315" y="1195083"/>
            <a:ext cx="9205369" cy="4820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ACEFB-142A-5127-A3D5-E3E197986151}"/>
              </a:ext>
            </a:extLst>
          </p:cNvPr>
          <p:cNvSpPr txBox="1"/>
          <p:nvPr/>
        </p:nvSpPr>
        <p:spPr>
          <a:xfrm>
            <a:off x="654341" y="402672"/>
            <a:ext cx="391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10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0FEC5-5CC5-7330-A86C-278060D1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29" t="26040" r="10702" b="14362"/>
          <a:stretch/>
        </p:blipFill>
        <p:spPr>
          <a:xfrm>
            <a:off x="0" y="1337846"/>
            <a:ext cx="7017589" cy="44553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8FC3E-703D-5F21-A2DA-BCAEDB2CA6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58" t="30246" r="10477" b="21163"/>
          <a:stretch/>
        </p:blipFill>
        <p:spPr>
          <a:xfrm>
            <a:off x="7358158" y="570919"/>
            <a:ext cx="4111731" cy="59277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6BFDA-A916-9AB9-A991-273ADA8BB334}"/>
              </a:ext>
            </a:extLst>
          </p:cNvPr>
          <p:cNvSpPr txBox="1"/>
          <p:nvPr/>
        </p:nvSpPr>
        <p:spPr>
          <a:xfrm>
            <a:off x="654341" y="402672"/>
            <a:ext cx="391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641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8E5CE8-2342-B4AF-9322-4337AEC9B0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45" t="28546" r="10645" b="16241"/>
          <a:stretch/>
        </p:blipFill>
        <p:spPr>
          <a:xfrm>
            <a:off x="644375" y="1633952"/>
            <a:ext cx="6376253" cy="3786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BCEC2-8DE9-EDEE-854D-F02766570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9" t="13871" r="50000" b="8367"/>
          <a:stretch/>
        </p:blipFill>
        <p:spPr>
          <a:xfrm>
            <a:off x="7247693" y="762510"/>
            <a:ext cx="4776564" cy="53329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3460D-163D-48B2-D900-9203BB086E6F}"/>
              </a:ext>
            </a:extLst>
          </p:cNvPr>
          <p:cNvSpPr txBox="1"/>
          <p:nvPr/>
        </p:nvSpPr>
        <p:spPr>
          <a:xfrm>
            <a:off x="654341" y="402672"/>
            <a:ext cx="391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2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EBD9D-737D-03C4-E627-BCB60D87C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8635" r="11764" b="9083"/>
          <a:stretch/>
        </p:blipFill>
        <p:spPr>
          <a:xfrm>
            <a:off x="654341" y="1434517"/>
            <a:ext cx="4570038" cy="4652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094B7-84D9-1B8B-BADC-BE0DE9B76E28}"/>
              </a:ext>
            </a:extLst>
          </p:cNvPr>
          <p:cNvSpPr txBox="1"/>
          <p:nvPr/>
        </p:nvSpPr>
        <p:spPr>
          <a:xfrm>
            <a:off x="654341" y="402672"/>
            <a:ext cx="391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9D8DB-3C84-5326-6913-CCB60068A3CA}"/>
              </a:ext>
            </a:extLst>
          </p:cNvPr>
          <p:cNvSpPr txBox="1"/>
          <p:nvPr/>
        </p:nvSpPr>
        <p:spPr>
          <a:xfrm>
            <a:off x="5681444" y="2512313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the L1 and L2 norm predict repulsive biases, whereas the L0 norm always leads to attractive biases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DCA2E-69CB-C055-F96B-33EAE4491E11}"/>
              </a:ext>
            </a:extLst>
          </p:cNvPr>
          <p:cNvSpPr txBox="1"/>
          <p:nvPr/>
        </p:nvSpPr>
        <p:spPr>
          <a:xfrm>
            <a:off x="5681444" y="4487922"/>
            <a:ext cx="5492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stimulus noise reduces the likelihood asymmetry and thus increases the attractive influence of the prior. </a:t>
            </a:r>
          </a:p>
        </p:txBody>
      </p:sp>
    </p:spTree>
    <p:extLst>
      <p:ext uri="{BB962C8B-B14F-4D97-AF65-F5344CB8AC3E}">
        <p14:creationId xmlns:p14="http://schemas.microsoft.com/office/powerpoint/2010/main" val="12705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221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等线</vt:lpstr>
      <vt:lpstr>等线 Light</vt:lpstr>
      <vt:lpstr>Arial</vt:lpstr>
      <vt:lpstr>Bahnschrift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黄 应捷</dc:creator>
  <cp:lastModifiedBy>黄 应捷</cp:lastModifiedBy>
  <cp:revision>6</cp:revision>
  <dcterms:created xsi:type="dcterms:W3CDTF">2022-05-27T11:58:39Z</dcterms:created>
  <dcterms:modified xsi:type="dcterms:W3CDTF">2022-07-01T05:03:03Z</dcterms:modified>
</cp:coreProperties>
</file>